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7556500" cy="10693400"/>
  <p:notesSz cx="6858000" cy="9144000"/>
  <p:embeddedFontLst>
    <p:embeddedFont>
      <p:font typeface="Poppins Semi-Bold" panose="020B0604020202020204" charset="0"/>
      <p:regular r:id="rId5"/>
      <p:bold r:id="rId6"/>
    </p:embeddedFont>
    <p:embeddedFont>
      <p:font typeface="Poppins" panose="020B0604020202020204" charset="0"/>
      <p:regular r:id="rId7"/>
      <p:bold r:id="rId8"/>
      <p:italic r:id="rId9"/>
      <p:boldItalic r:id="rId10"/>
    </p:embeddedFont>
    <p:embeddedFont>
      <p:font typeface="Poppins Medium" panose="020B0604020202020204" charset="0"/>
      <p:regular r:id="rId11"/>
    </p:embeddedFont>
    <p:embeddedFont>
      <p:font typeface="Poppins Bold" panose="020B0604020202020204" charset="0"/>
      <p:regular r:id="rId12"/>
      <p:bold r:id="rId13"/>
    </p:embeddedFont>
    <p:embeddedFont>
      <p:font typeface="Garet Bold" panose="020B0604020202020204" charset="0"/>
      <p:regular r:id="rId14"/>
      <p:bold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Garet" panose="020B0604020202020204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588" autoAdjust="0"/>
  </p:normalViewPr>
  <p:slideViewPr>
    <p:cSldViewPr>
      <p:cViewPr varScale="1">
        <p:scale>
          <a:sx n="45" d="100"/>
          <a:sy n="45" d="100"/>
        </p:scale>
        <p:origin x="217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12.fntdata"/><Relationship Id="rId20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24" Type="http://schemas.openxmlformats.org/officeDocument/2006/relationships/tableStyles" Target="tableStyles.xml"/><Relationship Id="rId5" Type="http://schemas.openxmlformats.org/officeDocument/2006/relationships/font" Target="fonts/font1.fntdata"/><Relationship Id="rId15" Type="http://schemas.openxmlformats.org/officeDocument/2006/relationships/font" Target="fonts/font11.fntdata"/><Relationship Id="rId23" Type="http://schemas.openxmlformats.org/officeDocument/2006/relationships/theme" Target="theme/theme1.xml"/><Relationship Id="rId10" Type="http://schemas.openxmlformats.org/officeDocument/2006/relationships/font" Target="fonts/font6.fntdata"/><Relationship Id="rId19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font" Target="fonts/font5.fntdata"/><Relationship Id="rId14" Type="http://schemas.openxmlformats.org/officeDocument/2006/relationships/font" Target="fonts/font10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5" Type="http://schemas.openxmlformats.org/officeDocument/2006/relationships/image" Target="../media/image9.png"/><Relationship Id="rId4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1"/>
            <a:ext cx="4140657" cy="5257455"/>
            <a:chOff x="0" y="0"/>
            <a:chExt cx="1571294" cy="1959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571294" cy="1959400"/>
            </a:xfrm>
            <a:custGeom>
              <a:avLst/>
              <a:gdLst/>
              <a:ahLst/>
              <a:cxnLst/>
              <a:rect l="l" t="t" r="r" b="b"/>
              <a:pathLst>
                <a:path w="1571294" h="1959400">
                  <a:moveTo>
                    <a:pt x="0" y="0"/>
                  </a:moveTo>
                  <a:lnTo>
                    <a:pt x="1571294" y="0"/>
                  </a:lnTo>
                  <a:lnTo>
                    <a:pt x="1571294" y="1959400"/>
                  </a:lnTo>
                  <a:lnTo>
                    <a:pt x="0" y="1959400"/>
                  </a:lnTo>
                  <a:close/>
                </a:path>
              </a:pathLst>
            </a:custGeom>
            <a:solidFill>
              <a:srgbClr val="0B406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1571294" cy="2007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0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0" y="9863055"/>
            <a:ext cx="7560000" cy="828945"/>
            <a:chOff x="0" y="0"/>
            <a:chExt cx="2753095" cy="30187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753095" cy="301873"/>
            </a:xfrm>
            <a:custGeom>
              <a:avLst/>
              <a:gdLst/>
              <a:ahLst/>
              <a:cxnLst/>
              <a:rect l="l" t="t" r="r" b="b"/>
              <a:pathLst>
                <a:path w="2753095" h="301873">
                  <a:moveTo>
                    <a:pt x="0" y="0"/>
                  </a:moveTo>
                  <a:lnTo>
                    <a:pt x="2753095" y="0"/>
                  </a:lnTo>
                  <a:lnTo>
                    <a:pt x="2753095" y="301873"/>
                  </a:lnTo>
                  <a:lnTo>
                    <a:pt x="0" y="301873"/>
                  </a:lnTo>
                  <a:close/>
                </a:path>
              </a:pathLst>
            </a:custGeom>
            <a:solidFill>
              <a:srgbClr val="A88746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2753095" cy="3494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0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00511" y="2325097"/>
            <a:ext cx="6584731" cy="2932358"/>
            <a:chOff x="0" y="0"/>
            <a:chExt cx="8779641" cy="3909811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/>
            <a:srcRect l="33042"/>
            <a:stretch>
              <a:fillRect/>
            </a:stretch>
          </p:blipFill>
          <p:spPr>
            <a:xfrm>
              <a:off x="0" y="0"/>
              <a:ext cx="8779641" cy="3909811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>
            <a:off x="4196336" y="7444495"/>
            <a:ext cx="3189151" cy="1870898"/>
            <a:chOff x="0" y="0"/>
            <a:chExt cx="4252202" cy="2494530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3"/>
            <a:srcRect t="50" b="50"/>
            <a:stretch>
              <a:fillRect/>
            </a:stretch>
          </p:blipFill>
          <p:spPr>
            <a:xfrm>
              <a:off x="0" y="0"/>
              <a:ext cx="4252202" cy="2494530"/>
            </a:xfrm>
            <a:prstGeom prst="rect">
              <a:avLst/>
            </a:prstGeom>
          </p:spPr>
        </p:pic>
      </p:grpSp>
      <p:grpSp>
        <p:nvGrpSpPr>
          <p:cNvPr id="12" name="Group 12"/>
          <p:cNvGrpSpPr/>
          <p:nvPr/>
        </p:nvGrpSpPr>
        <p:grpSpPr>
          <a:xfrm>
            <a:off x="4196336" y="3791276"/>
            <a:ext cx="3189151" cy="3367469"/>
            <a:chOff x="0" y="0"/>
            <a:chExt cx="1161380" cy="122631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161380" cy="1226318"/>
            </a:xfrm>
            <a:custGeom>
              <a:avLst/>
              <a:gdLst/>
              <a:ahLst/>
              <a:cxnLst/>
              <a:rect l="l" t="t" r="r" b="b"/>
              <a:pathLst>
                <a:path w="1161380" h="1226318">
                  <a:moveTo>
                    <a:pt x="0" y="0"/>
                  </a:moveTo>
                  <a:lnTo>
                    <a:pt x="1161380" y="0"/>
                  </a:lnTo>
                  <a:lnTo>
                    <a:pt x="1161380" y="1226318"/>
                  </a:lnTo>
                  <a:lnTo>
                    <a:pt x="0" y="1226318"/>
                  </a:lnTo>
                  <a:close/>
                </a:path>
              </a:pathLst>
            </a:custGeom>
            <a:solidFill>
              <a:srgbClr val="0B4068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47625"/>
              <a:ext cx="1161380" cy="127394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0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6827196" y="3791276"/>
            <a:ext cx="482051" cy="602758"/>
            <a:chOff x="0" y="0"/>
            <a:chExt cx="1119815" cy="1400219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119815" cy="1400219"/>
            </a:xfrm>
            <a:custGeom>
              <a:avLst/>
              <a:gdLst/>
              <a:ahLst/>
              <a:cxnLst/>
              <a:rect l="l" t="t" r="r" b="b"/>
              <a:pathLst>
                <a:path w="1119815" h="1400219">
                  <a:moveTo>
                    <a:pt x="0" y="0"/>
                  </a:moveTo>
                  <a:lnTo>
                    <a:pt x="1119815" y="0"/>
                  </a:lnTo>
                  <a:lnTo>
                    <a:pt x="1119815" y="1400219"/>
                  </a:lnTo>
                  <a:lnTo>
                    <a:pt x="0" y="1400219"/>
                  </a:lnTo>
                  <a:close/>
                </a:path>
              </a:pathLst>
            </a:custGeom>
            <a:solidFill>
              <a:srgbClr val="A88746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47625"/>
              <a:ext cx="1119815" cy="14478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00"/>
                </a:lnSpc>
              </a:pPr>
              <a:endParaRPr/>
            </a:p>
          </p:txBody>
        </p:sp>
      </p:grpSp>
      <p:sp>
        <p:nvSpPr>
          <p:cNvPr id="18" name="AutoShape 18"/>
          <p:cNvSpPr/>
          <p:nvPr/>
        </p:nvSpPr>
        <p:spPr>
          <a:xfrm>
            <a:off x="317433" y="10282101"/>
            <a:ext cx="1841064" cy="0"/>
          </a:xfrm>
          <a:prstGeom prst="line">
            <a:avLst/>
          </a:prstGeom>
          <a:ln w="476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Freeform 19"/>
          <p:cNvSpPr/>
          <p:nvPr/>
        </p:nvSpPr>
        <p:spPr>
          <a:xfrm>
            <a:off x="5018228" y="109103"/>
            <a:ext cx="1643040" cy="1567582"/>
          </a:xfrm>
          <a:custGeom>
            <a:avLst/>
            <a:gdLst/>
            <a:ahLst/>
            <a:cxnLst/>
            <a:rect l="l" t="t" r="r" b="b"/>
            <a:pathLst>
              <a:path w="1643040" h="1567582">
                <a:moveTo>
                  <a:pt x="0" y="0"/>
                </a:moveTo>
                <a:lnTo>
                  <a:pt x="1643040" y="0"/>
                </a:lnTo>
                <a:lnTo>
                  <a:pt x="1643040" y="1567582"/>
                </a:lnTo>
                <a:lnTo>
                  <a:pt x="0" y="15675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507830" y="5346000"/>
            <a:ext cx="496340" cy="496340"/>
          </a:xfrm>
          <a:custGeom>
            <a:avLst/>
            <a:gdLst/>
            <a:ahLst/>
            <a:cxnLst/>
            <a:rect l="l" t="t" r="r" b="b"/>
            <a:pathLst>
              <a:path w="496340" h="496340">
                <a:moveTo>
                  <a:pt x="0" y="0"/>
                </a:moveTo>
                <a:lnTo>
                  <a:pt x="496340" y="0"/>
                </a:lnTo>
                <a:lnTo>
                  <a:pt x="496340" y="496340"/>
                </a:lnTo>
                <a:lnTo>
                  <a:pt x="0" y="4963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4513602" y="4022885"/>
            <a:ext cx="2377327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</a:pPr>
            <a:r>
              <a:rPr lang="en-US" sz="260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A LA UNE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58996" y="777525"/>
            <a:ext cx="3859250" cy="6419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44"/>
              </a:lnSpc>
            </a:pPr>
            <a:r>
              <a:rPr lang="en-US" sz="4499" b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NEWSLETTER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2215351" y="10113826"/>
            <a:ext cx="1094251" cy="355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5"/>
              </a:lnSpc>
            </a:pPr>
            <a:r>
              <a:rPr lang="en-US" sz="2500" b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01/03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155521" y="5379857"/>
            <a:ext cx="1498603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</a:pPr>
            <a:r>
              <a:rPr lang="en-US" sz="2600" b="1" spc="-78">
                <a:solidFill>
                  <a:srgbClr val="0B4068"/>
                </a:solidFill>
                <a:latin typeface="Poppins Bold"/>
                <a:ea typeface="Poppins Bold"/>
                <a:cs typeface="Poppins Bold"/>
                <a:sym typeface="Poppins Bold"/>
              </a:rPr>
              <a:t>AGENDA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4314117" y="1616387"/>
            <a:ext cx="2890198" cy="487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920"/>
              </a:lnSpc>
            </a:pPr>
            <a:r>
              <a:rPr lang="en-US" sz="1400" b="1">
                <a:solidFill>
                  <a:srgbClr val="0B4068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E</a:t>
            </a:r>
            <a:r>
              <a:rPr lang="en-US" sz="1400" b="1" smtClean="0">
                <a:solidFill>
                  <a:srgbClr val="0B4068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dition :Octobre </a:t>
            </a:r>
            <a:r>
              <a:rPr lang="en-US" sz="1400" b="1" dirty="0" smtClean="0">
                <a:solidFill>
                  <a:srgbClr val="0B4068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2025</a:t>
            </a:r>
          </a:p>
          <a:p>
            <a:pPr algn="ctr">
              <a:lnSpc>
                <a:spcPts val="1920"/>
              </a:lnSpc>
            </a:pPr>
            <a:endParaRPr lang="en-US" sz="1400" b="1" dirty="0">
              <a:solidFill>
                <a:srgbClr val="0B4068"/>
              </a:solidFill>
              <a:latin typeface="Poppins Semi-Bold"/>
              <a:ea typeface="Poppins Semi-Bold"/>
              <a:cs typeface="Poppins Semi-Bold"/>
              <a:sym typeface="Poppins Semi-Bold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4314117" y="4432300"/>
            <a:ext cx="2890198" cy="28200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079"/>
              </a:lnSpc>
            </a:pPr>
            <a:r>
              <a:rPr lang="en-US" sz="1299" b="1" spc="-12" dirty="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Convention de </a:t>
            </a:r>
            <a:r>
              <a:rPr lang="en-US" sz="1299" b="1" spc="-12" dirty="0" err="1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partenariat</a:t>
            </a:r>
            <a:r>
              <a:rPr lang="en-US" sz="1299" b="1" spc="-12" dirty="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</a:t>
            </a:r>
            <a:r>
              <a:rPr lang="en-US" sz="1299" b="1" spc="-12" dirty="0" err="1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signée</a:t>
            </a:r>
            <a:r>
              <a:rPr lang="en-US" sz="1299" b="1" spc="-12" dirty="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entre le </a:t>
            </a:r>
            <a:r>
              <a:rPr lang="en-US" sz="1299" b="1" spc="-12" dirty="0" err="1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Secrétariat</a:t>
            </a:r>
            <a:r>
              <a:rPr lang="en-US" sz="1299" b="1" spc="-12" dirty="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</a:t>
            </a:r>
            <a:r>
              <a:rPr lang="en-US" sz="1299" b="1" spc="-12" dirty="0" err="1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d’État</a:t>
            </a:r>
            <a:r>
              <a:rPr lang="en-US" sz="1299" b="1" spc="-12" dirty="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chargé du Commerce </a:t>
            </a:r>
            <a:r>
              <a:rPr lang="en-US" sz="1299" b="1" spc="-12" dirty="0" err="1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extérieur</a:t>
            </a:r>
            <a:r>
              <a:rPr lang="en-US" sz="1299" b="1" spc="-12" dirty="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, </a:t>
            </a:r>
            <a:r>
              <a:rPr lang="en-US" sz="1299" b="1" spc="-12" dirty="0" err="1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l’Office</a:t>
            </a:r>
            <a:r>
              <a:rPr lang="en-US" sz="1299" b="1" spc="-12" dirty="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des Changes, et la Caisse </a:t>
            </a:r>
            <a:r>
              <a:rPr lang="en-US" sz="1299" b="1" spc="-12" dirty="0" err="1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nationale</a:t>
            </a:r>
            <a:r>
              <a:rPr lang="en-US" sz="1299" b="1" spc="-12" dirty="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de </a:t>
            </a:r>
            <a:r>
              <a:rPr lang="en-US" sz="1299" b="1" spc="-12" dirty="0" err="1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sécurité</a:t>
            </a:r>
            <a:r>
              <a:rPr lang="en-US" sz="1299" b="1" spc="-12" dirty="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</a:t>
            </a:r>
            <a:r>
              <a:rPr lang="en-US" sz="1299" b="1" spc="-12" dirty="0" err="1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sociale</a:t>
            </a:r>
            <a:r>
              <a:rPr lang="en-US" sz="1299" b="1" spc="-12" dirty="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(CNSS).</a:t>
            </a:r>
          </a:p>
          <a:p>
            <a:pPr algn="just">
              <a:lnSpc>
                <a:spcPts val="2079"/>
              </a:lnSpc>
            </a:pPr>
            <a:r>
              <a:rPr lang="en-US" sz="1299" b="1" spc="-12" dirty="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Une initiative qui vise à structurer </a:t>
            </a:r>
            <a:r>
              <a:rPr lang="en-US" sz="1299" b="1" spc="-12" dirty="0" err="1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l’échange</a:t>
            </a:r>
            <a:r>
              <a:rPr lang="en-US" sz="1299" b="1" spc="-12" dirty="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de données et à </a:t>
            </a:r>
            <a:r>
              <a:rPr lang="en-US" sz="1299" b="1" spc="-12" dirty="0" err="1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renforcer</a:t>
            </a:r>
            <a:r>
              <a:rPr lang="en-US" sz="1299" b="1" spc="-12" dirty="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la </a:t>
            </a:r>
            <a:r>
              <a:rPr lang="en-US" sz="1299" b="1" spc="-12" dirty="0" err="1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coopération</a:t>
            </a:r>
            <a:r>
              <a:rPr lang="en-US" sz="1299" b="1" spc="-12" dirty="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</a:t>
            </a:r>
            <a:r>
              <a:rPr lang="en-US" sz="1299" b="1" spc="-12" dirty="0" err="1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institutionnelle</a:t>
            </a:r>
            <a:r>
              <a:rPr lang="en-US" sz="1299" b="1" spc="-12" dirty="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. </a:t>
            </a:r>
          </a:p>
          <a:p>
            <a:pPr algn="just">
              <a:lnSpc>
                <a:spcPts val="2079"/>
              </a:lnSpc>
            </a:pPr>
            <a:endParaRPr lang="en-US" sz="1299" b="1" spc="-12" dirty="0">
              <a:solidFill>
                <a:srgbClr val="FFFFFF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337086" y="8193189"/>
            <a:ext cx="3681160" cy="13436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40"/>
              </a:lnSpc>
            </a:pPr>
            <a:r>
              <a:rPr lang="en-US" sz="1100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SUJET :</a:t>
            </a:r>
            <a:r>
              <a:rPr lang="en-US" sz="11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Formation et accompagnement des jeunes porteurs de projets dans la céation et le lancement de leur propre entreprise</a:t>
            </a:r>
          </a:p>
          <a:p>
            <a:pPr algn="l">
              <a:lnSpc>
                <a:spcPts val="1540"/>
              </a:lnSpc>
            </a:pPr>
            <a:r>
              <a:rPr lang="en-US" sz="1100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CIBLE :</a:t>
            </a:r>
            <a:r>
              <a:rPr lang="en-US" sz="11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Entreprise</a:t>
            </a:r>
          </a:p>
          <a:p>
            <a:pPr algn="l">
              <a:lnSpc>
                <a:spcPts val="1540"/>
              </a:lnSpc>
            </a:pPr>
            <a:r>
              <a:rPr lang="en-US" sz="1100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ORGANISATEUR :</a:t>
            </a:r>
            <a:r>
              <a:rPr lang="en-US" sz="11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CCISTTA et Conseil Régional TTA</a:t>
            </a:r>
          </a:p>
          <a:p>
            <a:pPr algn="l">
              <a:lnSpc>
                <a:spcPts val="1540"/>
              </a:lnSpc>
            </a:pPr>
            <a:r>
              <a:rPr lang="en-US" sz="1100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DATE :</a:t>
            </a:r>
            <a:r>
              <a:rPr lang="en-US" sz="11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Décembre 2025</a:t>
            </a:r>
          </a:p>
          <a:p>
            <a:pPr algn="l">
              <a:lnSpc>
                <a:spcPts val="1540"/>
              </a:lnSpc>
            </a:pPr>
            <a:r>
              <a:rPr lang="en-US" sz="1100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CONTACT :</a:t>
            </a:r>
            <a:r>
              <a:rPr lang="en-US" sz="11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(+212)0531987548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317433" y="7846616"/>
            <a:ext cx="3681160" cy="285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160"/>
              </a:lnSpc>
            </a:pPr>
            <a:r>
              <a:rPr lang="en-US" sz="1800" b="1" spc="-54">
                <a:solidFill>
                  <a:srgbClr val="0B4068"/>
                </a:solidFill>
                <a:latin typeface="Poppins Bold"/>
                <a:ea typeface="Poppins Bold"/>
                <a:cs typeface="Poppins Bold"/>
                <a:sym typeface="Poppins Bold"/>
              </a:rPr>
              <a:t>ACTIVITÉ 2 : FORMATION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317916" y="6356690"/>
            <a:ext cx="3681160" cy="1153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40"/>
              </a:lnSpc>
            </a:pPr>
            <a:r>
              <a:rPr lang="en-US" sz="1100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SUJET :</a:t>
            </a:r>
            <a:r>
              <a:rPr lang="en-US" sz="11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Formation et accompagnement des jeunes vers une insertion en emploi salarié</a:t>
            </a:r>
          </a:p>
          <a:p>
            <a:pPr algn="l">
              <a:lnSpc>
                <a:spcPts val="1540"/>
              </a:lnSpc>
            </a:pPr>
            <a:r>
              <a:rPr lang="en-US" sz="1100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CIBLE :</a:t>
            </a:r>
            <a:r>
              <a:rPr lang="en-US" sz="11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Jeunes (Personnes physiques)</a:t>
            </a:r>
          </a:p>
          <a:p>
            <a:pPr algn="l">
              <a:lnSpc>
                <a:spcPts val="1540"/>
              </a:lnSpc>
            </a:pPr>
            <a:r>
              <a:rPr lang="en-US" sz="1100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ORGANISATEUR :</a:t>
            </a:r>
            <a:r>
              <a:rPr lang="en-US" sz="11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CCISTTA et Conseil Régional TTA</a:t>
            </a:r>
          </a:p>
          <a:p>
            <a:pPr algn="l">
              <a:lnSpc>
                <a:spcPts val="1540"/>
              </a:lnSpc>
            </a:pPr>
            <a:r>
              <a:rPr lang="en-US" sz="1100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DATE :</a:t>
            </a:r>
            <a:r>
              <a:rPr lang="en-US" sz="11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Décembre 2025</a:t>
            </a:r>
          </a:p>
          <a:p>
            <a:pPr algn="l">
              <a:lnSpc>
                <a:spcPts val="1540"/>
              </a:lnSpc>
            </a:pPr>
            <a:r>
              <a:rPr lang="en-US" sz="1100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CONTACT :</a:t>
            </a:r>
            <a:r>
              <a:rPr lang="en-US" sz="11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(+212)0531987548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317916" y="5966165"/>
            <a:ext cx="3681160" cy="285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160"/>
              </a:lnSpc>
            </a:pPr>
            <a:r>
              <a:rPr lang="en-US" sz="1800" b="1" spc="-54">
                <a:solidFill>
                  <a:srgbClr val="0B4068"/>
                </a:solidFill>
                <a:latin typeface="Poppins Bold"/>
                <a:ea typeface="Poppins Bold"/>
                <a:cs typeface="Poppins Bold"/>
                <a:sym typeface="Poppins Bold"/>
              </a:rPr>
              <a:t>ACTIVITÉ 1 : FORMATION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95610" y="1504922"/>
            <a:ext cx="2728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Site Web :  www.ccistta.ma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966267" y="704858"/>
            <a:ext cx="3189151" cy="9068981"/>
            <a:chOff x="0" y="0"/>
            <a:chExt cx="1187913" cy="33780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87913" cy="3378066"/>
            </a:xfrm>
            <a:custGeom>
              <a:avLst/>
              <a:gdLst/>
              <a:ahLst/>
              <a:cxnLst/>
              <a:rect l="l" t="t" r="r" b="b"/>
              <a:pathLst>
                <a:path w="1187913" h="3378066">
                  <a:moveTo>
                    <a:pt x="0" y="0"/>
                  </a:moveTo>
                  <a:lnTo>
                    <a:pt x="1187913" y="0"/>
                  </a:lnTo>
                  <a:lnTo>
                    <a:pt x="1187913" y="3378066"/>
                  </a:lnTo>
                  <a:lnTo>
                    <a:pt x="0" y="3378066"/>
                  </a:lnTo>
                  <a:close/>
                </a:path>
              </a:pathLst>
            </a:custGeom>
            <a:solidFill>
              <a:srgbClr val="A88746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1187913" cy="3406641"/>
            </a:xfrm>
            <a:prstGeom prst="rect">
              <a:avLst/>
            </a:prstGeom>
          </p:spPr>
          <p:txBody>
            <a:bodyPr lIns="47540" tIns="47540" rIns="47540" bIns="47540" rtlCol="0" anchor="ctr"/>
            <a:lstStyle/>
            <a:p>
              <a:pPr algn="ctr">
                <a:lnSpc>
                  <a:spcPts val="1965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171029" y="-157121"/>
            <a:ext cx="2626352" cy="3649709"/>
            <a:chOff x="0" y="0"/>
            <a:chExt cx="978279" cy="135946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78279" cy="1359465"/>
            </a:xfrm>
            <a:custGeom>
              <a:avLst/>
              <a:gdLst/>
              <a:ahLst/>
              <a:cxnLst/>
              <a:rect l="l" t="t" r="r" b="b"/>
              <a:pathLst>
                <a:path w="978279" h="1359465">
                  <a:moveTo>
                    <a:pt x="0" y="0"/>
                  </a:moveTo>
                  <a:lnTo>
                    <a:pt x="978279" y="0"/>
                  </a:lnTo>
                  <a:lnTo>
                    <a:pt x="978279" y="1359465"/>
                  </a:lnTo>
                  <a:lnTo>
                    <a:pt x="0" y="1359465"/>
                  </a:lnTo>
                  <a:close/>
                </a:path>
              </a:pathLst>
            </a:custGeom>
            <a:solidFill>
              <a:srgbClr val="0B4068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978279" cy="1388040"/>
            </a:xfrm>
            <a:prstGeom prst="rect">
              <a:avLst/>
            </a:prstGeom>
          </p:spPr>
          <p:txBody>
            <a:bodyPr lIns="47540" tIns="47540" rIns="47540" bIns="47540" rtlCol="0" anchor="ctr"/>
            <a:lstStyle/>
            <a:p>
              <a:pPr algn="ctr">
                <a:lnSpc>
                  <a:spcPts val="1965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0" y="9843456"/>
            <a:ext cx="7560000" cy="848544"/>
            <a:chOff x="0" y="0"/>
            <a:chExt cx="2753095" cy="309011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753095" cy="309011"/>
            </a:xfrm>
            <a:custGeom>
              <a:avLst/>
              <a:gdLst/>
              <a:ahLst/>
              <a:cxnLst/>
              <a:rect l="l" t="t" r="r" b="b"/>
              <a:pathLst>
                <a:path w="2753095" h="309011">
                  <a:moveTo>
                    <a:pt x="0" y="0"/>
                  </a:moveTo>
                  <a:lnTo>
                    <a:pt x="2753095" y="0"/>
                  </a:lnTo>
                  <a:lnTo>
                    <a:pt x="2753095" y="309011"/>
                  </a:lnTo>
                  <a:lnTo>
                    <a:pt x="0" y="309011"/>
                  </a:lnTo>
                  <a:close/>
                </a:path>
              </a:pathLst>
            </a:custGeom>
            <a:solidFill>
              <a:srgbClr val="A88746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2753095" cy="3375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0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76397" y="4781725"/>
            <a:ext cx="3570158" cy="5486388"/>
            <a:chOff x="0" y="0"/>
            <a:chExt cx="1329833" cy="2043602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329833" cy="2043602"/>
            </a:xfrm>
            <a:custGeom>
              <a:avLst/>
              <a:gdLst/>
              <a:ahLst/>
              <a:cxnLst/>
              <a:rect l="l" t="t" r="r" b="b"/>
              <a:pathLst>
                <a:path w="1329833" h="2043602">
                  <a:moveTo>
                    <a:pt x="0" y="0"/>
                  </a:moveTo>
                  <a:lnTo>
                    <a:pt x="1329833" y="0"/>
                  </a:lnTo>
                  <a:lnTo>
                    <a:pt x="1329833" y="2043602"/>
                  </a:lnTo>
                  <a:lnTo>
                    <a:pt x="0" y="2043602"/>
                  </a:lnTo>
                  <a:close/>
                </a:path>
              </a:pathLst>
            </a:custGeom>
            <a:solidFill>
              <a:srgbClr val="0B4068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1329833" cy="2072177"/>
            </a:xfrm>
            <a:prstGeom prst="rect">
              <a:avLst/>
            </a:prstGeom>
          </p:spPr>
          <p:txBody>
            <a:bodyPr lIns="47540" tIns="47540" rIns="47540" bIns="47540" rtlCol="0" anchor="ctr"/>
            <a:lstStyle/>
            <a:p>
              <a:pPr algn="ctr">
                <a:lnSpc>
                  <a:spcPts val="1965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773340" y="5302774"/>
            <a:ext cx="2376272" cy="2421970"/>
            <a:chOff x="0" y="0"/>
            <a:chExt cx="3168363" cy="3229293"/>
          </a:xfrm>
        </p:grpSpPr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/>
            <a:srcRect l="17295" r="17295"/>
            <a:stretch>
              <a:fillRect/>
            </a:stretch>
          </p:blipFill>
          <p:spPr>
            <a:xfrm>
              <a:off x="0" y="0"/>
              <a:ext cx="3168363" cy="3229293"/>
            </a:xfrm>
            <a:prstGeom prst="rect">
              <a:avLst/>
            </a:prstGeom>
          </p:spPr>
        </p:pic>
      </p:grpSp>
      <p:sp>
        <p:nvSpPr>
          <p:cNvPr id="16" name="AutoShape 16"/>
          <p:cNvSpPr/>
          <p:nvPr/>
        </p:nvSpPr>
        <p:spPr>
          <a:xfrm>
            <a:off x="5314354" y="10272575"/>
            <a:ext cx="1841064" cy="0"/>
          </a:xfrm>
          <a:prstGeom prst="line">
            <a:avLst/>
          </a:prstGeom>
          <a:ln w="476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7" name="Group 17"/>
          <p:cNvGrpSpPr/>
          <p:nvPr/>
        </p:nvGrpSpPr>
        <p:grpSpPr>
          <a:xfrm>
            <a:off x="557404" y="491473"/>
            <a:ext cx="3408863" cy="3849193"/>
            <a:chOff x="0" y="0"/>
            <a:chExt cx="4545151" cy="5132258"/>
          </a:xfrm>
        </p:grpSpPr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3"/>
            <a:srcRect t="12313" b="12313"/>
            <a:stretch>
              <a:fillRect/>
            </a:stretch>
          </p:blipFill>
          <p:spPr>
            <a:xfrm>
              <a:off x="0" y="0"/>
              <a:ext cx="4545151" cy="5132258"/>
            </a:xfrm>
            <a:prstGeom prst="rect">
              <a:avLst/>
            </a:prstGeom>
          </p:spPr>
        </p:pic>
      </p:grpSp>
      <p:sp>
        <p:nvSpPr>
          <p:cNvPr id="19" name="TextBox 19"/>
          <p:cNvSpPr txBox="1"/>
          <p:nvPr/>
        </p:nvSpPr>
        <p:spPr>
          <a:xfrm>
            <a:off x="3966267" y="10104300"/>
            <a:ext cx="1094251" cy="355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5"/>
              </a:lnSpc>
            </a:pPr>
            <a:r>
              <a:rPr lang="en-US" sz="2500" b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02/03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654050" y="8318500"/>
            <a:ext cx="2543892" cy="4501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lang="en-US" sz="1200" spc="-36" dirty="0">
                <a:solidFill>
                  <a:srgbClr val="EFF8FF"/>
                </a:solidFill>
                <a:latin typeface="Garet"/>
                <a:ea typeface="Garet"/>
                <a:cs typeface="Garet"/>
                <a:sym typeface="Garet"/>
              </a:rPr>
              <a:t>PERSONNES MORALES             111070</a:t>
            </a:r>
          </a:p>
          <a:p>
            <a:pPr algn="l">
              <a:lnSpc>
                <a:spcPts val="1800"/>
              </a:lnSpc>
            </a:pPr>
            <a:r>
              <a:rPr lang="en-US" sz="1200" spc="-36" dirty="0">
                <a:solidFill>
                  <a:srgbClr val="EFF8FF"/>
                </a:solidFill>
                <a:latin typeface="Garet"/>
                <a:ea typeface="Garet"/>
                <a:cs typeface="Garet"/>
                <a:sym typeface="Garet"/>
              </a:rPr>
              <a:t>PERSONNES PHYSIQUES        169106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5014706" y="866993"/>
            <a:ext cx="1091080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</a:pPr>
            <a:r>
              <a:rPr lang="en-US" sz="260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ZOOM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4054952" y="1335544"/>
            <a:ext cx="3011782" cy="1390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49"/>
              </a:lnSpc>
            </a:pPr>
            <a:r>
              <a:rPr lang="en-US" sz="1400" b="1" spc="-38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APPEL À LA MANIFESTATION D’INTÉRÊT N°01/AMI/CCISTTA/2025</a:t>
            </a:r>
          </a:p>
          <a:p>
            <a:pPr algn="ctr">
              <a:lnSpc>
                <a:spcPts val="1800"/>
              </a:lnSpc>
            </a:pPr>
            <a:endParaRPr lang="en-US" sz="1299" b="1" spc="-38" dirty="0">
              <a:solidFill>
                <a:srgbClr val="FFFFFF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 algn="ctr">
              <a:lnSpc>
                <a:spcPts val="1800"/>
              </a:lnSpc>
            </a:pPr>
            <a:r>
              <a:rPr lang="en-US" sz="1200" spc="-36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ORGANISATION DU SALON DE L’IMMOBILIER ET DU BÂTIMENT DE TANGER - ÉDITION 2025</a:t>
            </a:r>
          </a:p>
          <a:p>
            <a:pPr algn="ctr">
              <a:lnSpc>
                <a:spcPts val="1800"/>
              </a:lnSpc>
            </a:pPr>
            <a:endParaRPr lang="en-US" sz="1200" spc="-36" dirty="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4054952" y="5796245"/>
            <a:ext cx="3011782" cy="306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760"/>
              </a:lnSpc>
            </a:pP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Le Centre de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perfectionnement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 du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commerçant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est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 un service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qualitatif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fourni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 par la Chambre de Commerce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d’Industrie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 et de Services Tanger-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Tétouan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-Al Hoceima à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ses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affiliés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 de la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catégorie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 des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commerçants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afin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 de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développer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leurs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capacités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 dans le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domaine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 de la gestion et du marketing à travers des formations sur des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thèmes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choisis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.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Encadrés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 par des experts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desdits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domaine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garantissant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une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 remise des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certificats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d’appréciations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 aux participants.</a:t>
            </a:r>
          </a:p>
          <a:p>
            <a:pPr algn="ctr">
              <a:lnSpc>
                <a:spcPts val="1760"/>
              </a:lnSpc>
            </a:pP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Pour plus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d’informations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veuillez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 nous </a:t>
            </a:r>
            <a:r>
              <a:rPr lang="en-US" sz="1100" spc="-11" dirty="0" err="1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contacter</a:t>
            </a:r>
            <a:r>
              <a:rPr lang="en-US" sz="1100" spc="-11" dirty="0">
                <a:solidFill>
                  <a:srgbClr val="EFF8FF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433322" y="4878684"/>
            <a:ext cx="3056309" cy="333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</a:pPr>
            <a:r>
              <a:rPr lang="en-US" sz="2100" b="1" spc="-63">
                <a:solidFill>
                  <a:srgbClr val="EFF8FF"/>
                </a:solidFill>
                <a:latin typeface="Poppins Bold"/>
                <a:ea typeface="Poppins Bold"/>
                <a:cs typeface="Poppins Bold"/>
                <a:sym typeface="Poppins Bold"/>
              </a:rPr>
              <a:t>PORTRAIT DE LA RÉGION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489766" y="7948190"/>
            <a:ext cx="2859778" cy="2308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500" b="1" spc="-45" dirty="0">
                <a:solidFill>
                  <a:srgbClr val="EFF8FF"/>
                </a:solidFill>
                <a:latin typeface="Poppins Bold"/>
                <a:ea typeface="Poppins Bold"/>
                <a:cs typeface="Poppins Bold"/>
                <a:sym typeface="Poppins Bold"/>
              </a:rPr>
              <a:t>NOMBRE TOTAL D’ENTREPRISE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57404" y="8908101"/>
            <a:ext cx="3056309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500" b="1" spc="-45" dirty="0">
                <a:solidFill>
                  <a:srgbClr val="EFF8FF"/>
                </a:solidFill>
                <a:latin typeface="Poppins Bold"/>
                <a:ea typeface="Poppins Bold"/>
                <a:cs typeface="Poppins Bold"/>
                <a:sym typeface="Poppins Bold"/>
              </a:rPr>
              <a:t>NOMBRE D’ENTREPRISES CRÉÉES PAR ANNÉE 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54050" y="9384351"/>
            <a:ext cx="2543892" cy="4501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lang="en-US" sz="1200" spc="-36" dirty="0">
                <a:solidFill>
                  <a:srgbClr val="EFF8FF"/>
                </a:solidFill>
                <a:latin typeface="Garet"/>
                <a:ea typeface="Garet"/>
                <a:cs typeface="Garet"/>
                <a:sym typeface="Garet"/>
              </a:rPr>
              <a:t>2025                                                       8518</a:t>
            </a:r>
          </a:p>
          <a:p>
            <a:pPr algn="l">
              <a:lnSpc>
                <a:spcPts val="1800"/>
              </a:lnSpc>
            </a:pPr>
            <a:r>
              <a:rPr lang="en-US" sz="1200" spc="-36" dirty="0">
                <a:solidFill>
                  <a:srgbClr val="EFF8FF"/>
                </a:solidFill>
                <a:latin typeface="Garet"/>
                <a:ea typeface="Garet"/>
                <a:cs typeface="Garet"/>
                <a:sym typeface="Garet"/>
              </a:rPr>
              <a:t>2024                                                    13882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4054952" y="2658551"/>
            <a:ext cx="3011782" cy="16821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650"/>
              </a:lnSpc>
            </a:pPr>
            <a:r>
              <a:rPr lang="en-US" sz="1100" spc="-33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La </a:t>
            </a:r>
            <a:r>
              <a:rPr lang="en-US" sz="1100" spc="-33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Chambre</a:t>
            </a:r>
            <a:r>
              <a:rPr lang="en-US" sz="1100" spc="-33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de Commerce, </a:t>
            </a:r>
            <a:r>
              <a:rPr lang="en-US" sz="1100" spc="-33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d’Industrie</a:t>
            </a:r>
            <a:r>
              <a:rPr lang="en-US" sz="1100" spc="-33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et de Services de la </a:t>
            </a:r>
            <a:r>
              <a:rPr lang="en-US" sz="1100" spc="-33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Région</a:t>
            </a:r>
            <a:r>
              <a:rPr lang="en-US" sz="1100" spc="-33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Tanger-Tétouan-Al </a:t>
            </a:r>
            <a:r>
              <a:rPr lang="en-US" sz="1100" spc="-33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Hoceima</a:t>
            </a:r>
            <a:r>
              <a:rPr lang="en-US" sz="1100" spc="-33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(CCISTTA) lance un </a:t>
            </a:r>
            <a:r>
              <a:rPr lang="en-US" sz="1100" spc="-33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appel</a:t>
            </a:r>
            <a:r>
              <a:rPr lang="en-US" sz="1100" spc="-33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à manifestation </a:t>
            </a:r>
            <a:r>
              <a:rPr lang="en-US" sz="1100" spc="-33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d’intérêt</a:t>
            </a:r>
            <a:r>
              <a:rPr lang="en-US" sz="1100" spc="-33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en </a:t>
            </a:r>
            <a:r>
              <a:rPr lang="en-US" sz="1100" spc="-33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vue</a:t>
            </a:r>
            <a:r>
              <a:rPr lang="en-US" sz="1100" spc="-33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de </a:t>
            </a:r>
            <a:r>
              <a:rPr lang="en-US" sz="1100" spc="-33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sélectionner</a:t>
            </a:r>
            <a:r>
              <a:rPr lang="en-US" sz="1100" spc="-33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100" spc="-33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une</a:t>
            </a:r>
            <a:r>
              <a:rPr lang="en-US" sz="1100" spc="-33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100" spc="-33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société</a:t>
            </a:r>
            <a:r>
              <a:rPr lang="en-US" sz="1100" spc="-33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100" spc="-33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spécialisée</a:t>
            </a:r>
            <a:r>
              <a:rPr lang="en-US" sz="1100" spc="-33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100" spc="-33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dans</a:t>
            </a:r>
            <a:r>
              <a:rPr lang="en-US" sz="1100" spc="-33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100" spc="-33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l’événementiel</a:t>
            </a:r>
            <a:r>
              <a:rPr lang="en-US" sz="1100" spc="-33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pour </a:t>
            </a:r>
            <a:r>
              <a:rPr lang="en-US" sz="1100" spc="-33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organiser</a:t>
            </a:r>
            <a:r>
              <a:rPr lang="en-US" sz="1100" spc="-33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le Salon de </a:t>
            </a:r>
            <a:r>
              <a:rPr lang="en-US" sz="1100" spc="-33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l’Immobilier</a:t>
            </a:r>
            <a:r>
              <a:rPr lang="en-US" sz="1100" spc="-33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et du </a:t>
            </a:r>
            <a:r>
              <a:rPr lang="en-US" sz="1100" spc="-33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Bâtiment</a:t>
            </a:r>
            <a:r>
              <a:rPr lang="en-US" sz="1100" spc="-33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de Tanger - </a:t>
            </a:r>
            <a:r>
              <a:rPr lang="en-US" sz="1100" spc="-33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prévu</a:t>
            </a:r>
            <a:r>
              <a:rPr lang="en-US" sz="1100" spc="-33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pour le 4e </a:t>
            </a:r>
            <a:r>
              <a:rPr lang="en-US" sz="1100" spc="-33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trimestre</a:t>
            </a:r>
            <a:r>
              <a:rPr lang="en-US" sz="1100" spc="-33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de </a:t>
            </a:r>
            <a:r>
              <a:rPr lang="en-US" sz="1100" spc="-33" dirty="0" err="1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l’année</a:t>
            </a:r>
            <a:r>
              <a:rPr lang="en-US" sz="1100" spc="-33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2025.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4054952" y="5164434"/>
            <a:ext cx="3011782" cy="480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49"/>
              </a:lnSpc>
            </a:pPr>
            <a:r>
              <a:rPr lang="en-US" sz="1400" b="1" spc="-38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QU’EST CE QUE LE CENTRE DE FORMATION DES COMMERÇANTS?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" y="0"/>
            <a:ext cx="2455323" cy="3492588"/>
            <a:chOff x="0" y="0"/>
            <a:chExt cx="978279" cy="135946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978279" cy="1359465"/>
            </a:xfrm>
            <a:custGeom>
              <a:avLst/>
              <a:gdLst/>
              <a:ahLst/>
              <a:cxnLst/>
              <a:rect l="l" t="t" r="r" b="b"/>
              <a:pathLst>
                <a:path w="978279" h="1359465">
                  <a:moveTo>
                    <a:pt x="0" y="0"/>
                  </a:moveTo>
                  <a:lnTo>
                    <a:pt x="978279" y="0"/>
                  </a:lnTo>
                  <a:lnTo>
                    <a:pt x="978279" y="1359465"/>
                  </a:lnTo>
                  <a:lnTo>
                    <a:pt x="0" y="1359465"/>
                  </a:lnTo>
                  <a:close/>
                </a:path>
              </a:pathLst>
            </a:custGeom>
            <a:solidFill>
              <a:srgbClr val="0B406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978279" cy="1388040"/>
            </a:xfrm>
            <a:prstGeom prst="rect">
              <a:avLst/>
            </a:prstGeom>
          </p:spPr>
          <p:txBody>
            <a:bodyPr lIns="47540" tIns="47540" rIns="47540" bIns="47540" rtlCol="0" anchor="ctr"/>
            <a:lstStyle/>
            <a:p>
              <a:pPr algn="ctr">
                <a:lnSpc>
                  <a:spcPts val="1965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3966267" y="491473"/>
            <a:ext cx="3189151" cy="5273634"/>
            <a:chOff x="0" y="0"/>
            <a:chExt cx="1187913" cy="196435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87913" cy="1964354"/>
            </a:xfrm>
            <a:custGeom>
              <a:avLst/>
              <a:gdLst/>
              <a:ahLst/>
              <a:cxnLst/>
              <a:rect l="l" t="t" r="r" b="b"/>
              <a:pathLst>
                <a:path w="1187913" h="1964354">
                  <a:moveTo>
                    <a:pt x="0" y="0"/>
                  </a:moveTo>
                  <a:lnTo>
                    <a:pt x="1187913" y="0"/>
                  </a:lnTo>
                  <a:lnTo>
                    <a:pt x="1187913" y="1964354"/>
                  </a:lnTo>
                  <a:lnTo>
                    <a:pt x="0" y="1964354"/>
                  </a:lnTo>
                  <a:close/>
                </a:path>
              </a:pathLst>
            </a:custGeom>
            <a:solidFill>
              <a:srgbClr val="A88746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1187913" cy="1992929"/>
            </a:xfrm>
            <a:prstGeom prst="rect">
              <a:avLst/>
            </a:prstGeom>
          </p:spPr>
          <p:txBody>
            <a:bodyPr lIns="47540" tIns="47540" rIns="47540" bIns="47540" rtlCol="0" anchor="ctr"/>
            <a:lstStyle/>
            <a:p>
              <a:pPr algn="ctr">
                <a:lnSpc>
                  <a:spcPts val="1965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557404" y="929630"/>
            <a:ext cx="3408863" cy="4403188"/>
            <a:chOff x="0" y="0"/>
            <a:chExt cx="4545151" cy="5870917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/>
            <a:srcRect l="24193" r="24193"/>
            <a:stretch>
              <a:fillRect/>
            </a:stretch>
          </p:blipFill>
          <p:spPr>
            <a:xfrm>
              <a:off x="0" y="0"/>
              <a:ext cx="4545151" cy="5870917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>
            <a:off x="0" y="9872236"/>
            <a:ext cx="7556500" cy="821164"/>
            <a:chOff x="0" y="0"/>
            <a:chExt cx="2877661" cy="29853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877661" cy="298530"/>
            </a:xfrm>
            <a:custGeom>
              <a:avLst/>
              <a:gdLst/>
              <a:ahLst/>
              <a:cxnLst/>
              <a:rect l="l" t="t" r="r" b="b"/>
              <a:pathLst>
                <a:path w="2877661" h="298530">
                  <a:moveTo>
                    <a:pt x="0" y="0"/>
                  </a:moveTo>
                  <a:lnTo>
                    <a:pt x="2877661" y="0"/>
                  </a:lnTo>
                  <a:lnTo>
                    <a:pt x="2877661" y="298530"/>
                  </a:lnTo>
                  <a:lnTo>
                    <a:pt x="0" y="298530"/>
                  </a:lnTo>
                  <a:close/>
                </a:path>
              </a:pathLst>
            </a:custGeom>
            <a:solidFill>
              <a:srgbClr val="A88746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28575"/>
              <a:ext cx="2877661" cy="3271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0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07540" y="6434437"/>
            <a:ext cx="7176585" cy="2571689"/>
            <a:chOff x="0" y="0"/>
            <a:chExt cx="2673176" cy="95791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673176" cy="957918"/>
            </a:xfrm>
            <a:custGeom>
              <a:avLst/>
              <a:gdLst/>
              <a:ahLst/>
              <a:cxnLst/>
              <a:rect l="l" t="t" r="r" b="b"/>
              <a:pathLst>
                <a:path w="2673176" h="957918">
                  <a:moveTo>
                    <a:pt x="0" y="0"/>
                  </a:moveTo>
                  <a:lnTo>
                    <a:pt x="2673176" y="0"/>
                  </a:lnTo>
                  <a:lnTo>
                    <a:pt x="2673176" y="957918"/>
                  </a:lnTo>
                  <a:lnTo>
                    <a:pt x="0" y="957918"/>
                  </a:lnTo>
                  <a:close/>
                </a:path>
              </a:pathLst>
            </a:custGeom>
            <a:solidFill>
              <a:srgbClr val="0B4068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28575"/>
              <a:ext cx="2673176" cy="986493"/>
            </a:xfrm>
            <a:prstGeom prst="rect">
              <a:avLst/>
            </a:prstGeom>
          </p:spPr>
          <p:txBody>
            <a:bodyPr lIns="47540" tIns="47540" rIns="47540" bIns="47540" rtlCol="0" anchor="ctr"/>
            <a:lstStyle/>
            <a:p>
              <a:pPr algn="ctr">
                <a:lnSpc>
                  <a:spcPts val="1965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6" name="AutoShape 16"/>
          <p:cNvSpPr/>
          <p:nvPr/>
        </p:nvSpPr>
        <p:spPr>
          <a:xfrm>
            <a:off x="557404" y="10325062"/>
            <a:ext cx="1841064" cy="0"/>
          </a:xfrm>
          <a:prstGeom prst="line">
            <a:avLst/>
          </a:prstGeom>
          <a:ln w="476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Freeform 17"/>
          <p:cNvSpPr/>
          <p:nvPr/>
        </p:nvSpPr>
        <p:spPr>
          <a:xfrm>
            <a:off x="329875" y="8118315"/>
            <a:ext cx="270866" cy="182219"/>
          </a:xfrm>
          <a:custGeom>
            <a:avLst/>
            <a:gdLst/>
            <a:ahLst/>
            <a:cxnLst/>
            <a:rect l="l" t="t" r="r" b="b"/>
            <a:pathLst>
              <a:path w="270866" h="182219">
                <a:moveTo>
                  <a:pt x="0" y="0"/>
                </a:moveTo>
                <a:lnTo>
                  <a:pt x="270866" y="0"/>
                </a:lnTo>
                <a:lnTo>
                  <a:pt x="270866" y="182219"/>
                </a:lnTo>
                <a:lnTo>
                  <a:pt x="0" y="18221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329875" y="8452934"/>
            <a:ext cx="230674" cy="230674"/>
          </a:xfrm>
          <a:custGeom>
            <a:avLst/>
            <a:gdLst/>
            <a:ahLst/>
            <a:cxnLst/>
            <a:rect l="l" t="t" r="r" b="b"/>
            <a:pathLst>
              <a:path w="230674" h="230674">
                <a:moveTo>
                  <a:pt x="0" y="0"/>
                </a:moveTo>
                <a:lnTo>
                  <a:pt x="230674" y="0"/>
                </a:lnTo>
                <a:lnTo>
                  <a:pt x="230674" y="230674"/>
                </a:lnTo>
                <a:lnTo>
                  <a:pt x="0" y="23067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2455323" y="10139532"/>
            <a:ext cx="1094251" cy="355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5"/>
              </a:lnSpc>
            </a:pPr>
            <a:r>
              <a:rPr lang="en-US" sz="2500" b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03/03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4406069" y="677343"/>
            <a:ext cx="2348020" cy="800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20"/>
              </a:lnSpc>
            </a:pPr>
            <a:r>
              <a:rPr lang="en-US" sz="260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PRESTATIONS SUR MESURE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2877954" y="6483102"/>
            <a:ext cx="2043296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13"/>
              </a:lnSpc>
            </a:pPr>
            <a:r>
              <a:rPr lang="en-US" sz="1200" b="1" spc="-18" dirty="0" smtClean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contact@ccistta.ma</a:t>
            </a:r>
          </a:p>
          <a:p>
            <a:pPr algn="ctr">
              <a:lnSpc>
                <a:spcPts val="2913"/>
              </a:lnSpc>
            </a:pPr>
            <a:endParaRPr lang="en-US" sz="1000" b="1" spc="-18" dirty="0">
              <a:solidFill>
                <a:srgbClr val="FFFFFF"/>
              </a:solidFill>
              <a:latin typeface="Poppins Bold"/>
              <a:ea typeface="Poppins Bold"/>
              <a:cs typeface="Poppins Bold"/>
              <a:sym typeface="Poppins Bold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4093643" y="1604733"/>
            <a:ext cx="2972872" cy="3728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100"/>
              </a:lnSpc>
            </a:pPr>
            <a:r>
              <a:rPr lang="en-US" sz="1400" spc="-42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rPr>
              <a:t>Vous souhaitez approfondir l’étude d’une région ou d’un secteur d’activité, dans le cadre d’un projet d’implantation ou pour renforcer la performance de votre entreprise ?</a:t>
            </a:r>
          </a:p>
          <a:p>
            <a:pPr algn="just">
              <a:lnSpc>
                <a:spcPts val="2100"/>
              </a:lnSpc>
            </a:pPr>
            <a:endParaRPr lang="en-US" sz="1400" spc="-42">
              <a:solidFill>
                <a:srgbClr val="FFFFFF"/>
              </a:solidFill>
              <a:latin typeface="Garet"/>
              <a:ea typeface="Garet"/>
              <a:cs typeface="Garet"/>
              <a:sym typeface="Garet"/>
            </a:endParaRPr>
          </a:p>
          <a:p>
            <a:pPr algn="just">
              <a:lnSpc>
                <a:spcPts val="2100"/>
              </a:lnSpc>
            </a:pPr>
            <a:r>
              <a:rPr lang="en-US" sz="1400" spc="-42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rPr>
              <a:t>Nos conseillers sont à votre écoute pour analyser vos besoins et vous proposer un accompagnement personnalisé.</a:t>
            </a:r>
          </a:p>
          <a:p>
            <a:pPr algn="just">
              <a:lnSpc>
                <a:spcPts val="2100"/>
              </a:lnSpc>
            </a:pPr>
            <a:endParaRPr lang="en-US" sz="1400" spc="-42">
              <a:solidFill>
                <a:srgbClr val="FFFFFF"/>
              </a:solidFill>
              <a:latin typeface="Garet"/>
              <a:ea typeface="Garet"/>
              <a:cs typeface="Garet"/>
              <a:sym typeface="Garet"/>
            </a:endParaRPr>
          </a:p>
          <a:p>
            <a:pPr algn="l">
              <a:lnSpc>
                <a:spcPts val="2100"/>
              </a:lnSpc>
            </a:pPr>
            <a:r>
              <a:rPr lang="en-US" sz="1400" spc="-42">
                <a:solidFill>
                  <a:srgbClr val="FFFFFF"/>
                </a:solidFill>
                <a:latin typeface="Garet"/>
                <a:ea typeface="Garet"/>
                <a:cs typeface="Garet"/>
                <a:sym typeface="Garet"/>
              </a:rPr>
              <a:t>À l’issue de la rencontre, un devis détaillé vous sera communiqué.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769235" y="6850702"/>
            <a:ext cx="745823" cy="2628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399"/>
              </a:lnSpc>
            </a:pPr>
            <a:r>
              <a:rPr lang="en-US" sz="1599" b="1" spc="-47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Tanger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2416117" y="6850702"/>
            <a:ext cx="876491" cy="2628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399"/>
              </a:lnSpc>
            </a:pPr>
            <a:r>
              <a:rPr lang="en-US" sz="1599" b="1" spc="-47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Tétouan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4152799" y="6850702"/>
            <a:ext cx="1161239" cy="2628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399"/>
              </a:lnSpc>
            </a:pPr>
            <a:r>
              <a:rPr lang="en-US" sz="1599" b="1" spc="-47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El Hoceima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6180814" y="6870250"/>
            <a:ext cx="874348" cy="2628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399"/>
              </a:lnSpc>
            </a:pPr>
            <a:r>
              <a:rPr lang="en-US" sz="1599" b="1" spc="-47" dirty="0">
                <a:solidFill>
                  <a:srgbClr val="FFFFFF"/>
                </a:solidFill>
                <a:latin typeface="Garet Bold"/>
                <a:ea typeface="Garet Bold"/>
                <a:cs typeface="Garet Bold"/>
                <a:sym typeface="Garet Bold"/>
              </a:rPr>
              <a:t>Larache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293503" y="7199815"/>
            <a:ext cx="1697288" cy="5816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40"/>
              </a:lnSpc>
              <a:spcBef>
                <a:spcPct val="0"/>
              </a:spcBef>
            </a:pPr>
            <a:r>
              <a:rPr lang="en-US" sz="1100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Rue Ibn Taimia et El Hariri, Quartier Administrative, Tanger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560549" y="8083364"/>
            <a:ext cx="1303606" cy="2006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40"/>
              </a:lnSpc>
              <a:spcBef>
                <a:spcPct val="0"/>
              </a:spcBef>
            </a:pPr>
            <a:r>
              <a:rPr lang="en-US" sz="11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(+212)0531987548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560549" y="8448891"/>
            <a:ext cx="1214894" cy="2006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40"/>
              </a:lnSpc>
              <a:spcBef>
                <a:spcPct val="0"/>
              </a:spcBef>
            </a:pPr>
            <a:r>
              <a:rPr lang="en-US" sz="11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(+212)0531191068</a:t>
            </a:r>
          </a:p>
        </p:txBody>
      </p:sp>
      <p:sp>
        <p:nvSpPr>
          <p:cNvPr id="30" name="Freeform 30"/>
          <p:cNvSpPr/>
          <p:nvPr/>
        </p:nvSpPr>
        <p:spPr>
          <a:xfrm>
            <a:off x="2089156" y="8118315"/>
            <a:ext cx="270866" cy="182219"/>
          </a:xfrm>
          <a:custGeom>
            <a:avLst/>
            <a:gdLst/>
            <a:ahLst/>
            <a:cxnLst/>
            <a:rect l="l" t="t" r="r" b="b"/>
            <a:pathLst>
              <a:path w="270866" h="182219">
                <a:moveTo>
                  <a:pt x="0" y="0"/>
                </a:moveTo>
                <a:lnTo>
                  <a:pt x="270865" y="0"/>
                </a:lnTo>
                <a:lnTo>
                  <a:pt x="270865" y="182219"/>
                </a:lnTo>
                <a:lnTo>
                  <a:pt x="0" y="18221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2089156" y="8452934"/>
            <a:ext cx="230674" cy="230674"/>
          </a:xfrm>
          <a:custGeom>
            <a:avLst/>
            <a:gdLst/>
            <a:ahLst/>
            <a:cxnLst/>
            <a:rect l="l" t="t" r="r" b="b"/>
            <a:pathLst>
              <a:path w="230674" h="230674">
                <a:moveTo>
                  <a:pt x="0" y="0"/>
                </a:moveTo>
                <a:lnTo>
                  <a:pt x="230674" y="0"/>
                </a:lnTo>
                <a:lnTo>
                  <a:pt x="230674" y="230674"/>
                </a:lnTo>
                <a:lnTo>
                  <a:pt x="0" y="23067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2" name="TextBox 32"/>
          <p:cNvSpPr txBox="1"/>
          <p:nvPr/>
        </p:nvSpPr>
        <p:spPr>
          <a:xfrm>
            <a:off x="1990791" y="7199815"/>
            <a:ext cx="1697288" cy="391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40"/>
              </a:lnSpc>
              <a:spcBef>
                <a:spcPct val="0"/>
              </a:spcBef>
            </a:pPr>
            <a:r>
              <a:rPr lang="en-US" sz="1100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89 Avenue du 9 Avril, Tétouan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2360021" y="8083364"/>
            <a:ext cx="1303606" cy="2006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40"/>
              </a:lnSpc>
              <a:spcBef>
                <a:spcPct val="0"/>
              </a:spcBef>
            </a:pPr>
            <a:r>
              <a:rPr lang="en-US" sz="11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(+212)0539994027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2355056" y="8448891"/>
            <a:ext cx="1283510" cy="2006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40"/>
              </a:lnSpc>
              <a:spcBef>
                <a:spcPct val="0"/>
              </a:spcBef>
            </a:pPr>
            <a:r>
              <a:rPr lang="en-US" sz="11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(+212)0539994180</a:t>
            </a:r>
          </a:p>
        </p:txBody>
      </p:sp>
      <p:sp>
        <p:nvSpPr>
          <p:cNvPr id="35" name="Freeform 35"/>
          <p:cNvSpPr/>
          <p:nvPr/>
        </p:nvSpPr>
        <p:spPr>
          <a:xfrm>
            <a:off x="3947314" y="8118315"/>
            <a:ext cx="270866" cy="182219"/>
          </a:xfrm>
          <a:custGeom>
            <a:avLst/>
            <a:gdLst/>
            <a:ahLst/>
            <a:cxnLst/>
            <a:rect l="l" t="t" r="r" b="b"/>
            <a:pathLst>
              <a:path w="270866" h="182219">
                <a:moveTo>
                  <a:pt x="0" y="0"/>
                </a:moveTo>
                <a:lnTo>
                  <a:pt x="270866" y="0"/>
                </a:lnTo>
                <a:lnTo>
                  <a:pt x="270866" y="182219"/>
                </a:lnTo>
                <a:lnTo>
                  <a:pt x="0" y="18221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36"/>
          <p:cNvSpPr/>
          <p:nvPr/>
        </p:nvSpPr>
        <p:spPr>
          <a:xfrm>
            <a:off x="3967410" y="8452934"/>
            <a:ext cx="230674" cy="230674"/>
          </a:xfrm>
          <a:custGeom>
            <a:avLst/>
            <a:gdLst/>
            <a:ahLst/>
            <a:cxnLst/>
            <a:rect l="l" t="t" r="r" b="b"/>
            <a:pathLst>
              <a:path w="230674" h="230674">
                <a:moveTo>
                  <a:pt x="0" y="0"/>
                </a:moveTo>
                <a:lnTo>
                  <a:pt x="230674" y="0"/>
                </a:lnTo>
                <a:lnTo>
                  <a:pt x="230674" y="230674"/>
                </a:lnTo>
                <a:lnTo>
                  <a:pt x="0" y="23067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7" name="TextBox 37"/>
          <p:cNvSpPr txBox="1"/>
          <p:nvPr/>
        </p:nvSpPr>
        <p:spPr>
          <a:xfrm>
            <a:off x="3884775" y="7199815"/>
            <a:ext cx="1697288" cy="391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40"/>
              </a:lnSpc>
              <a:spcBef>
                <a:spcPct val="0"/>
              </a:spcBef>
            </a:pPr>
            <a:r>
              <a:rPr lang="en-US" sz="1100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76, Avenue de l’Union Africaine, EL Hoceima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4198084" y="8083364"/>
            <a:ext cx="1303606" cy="2006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40"/>
              </a:lnSpc>
              <a:spcBef>
                <a:spcPct val="0"/>
              </a:spcBef>
            </a:pPr>
            <a:r>
              <a:rPr lang="en-US" sz="11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(+212)0539983798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4218180" y="8448891"/>
            <a:ext cx="1283510" cy="2006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40"/>
              </a:lnSpc>
              <a:spcBef>
                <a:spcPct val="0"/>
              </a:spcBef>
            </a:pPr>
            <a:r>
              <a:rPr lang="en-US" sz="11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(+212)0539982129</a:t>
            </a:r>
          </a:p>
        </p:txBody>
      </p:sp>
      <p:sp>
        <p:nvSpPr>
          <p:cNvPr id="40" name="Freeform 40"/>
          <p:cNvSpPr/>
          <p:nvPr/>
        </p:nvSpPr>
        <p:spPr>
          <a:xfrm>
            <a:off x="5749377" y="8084258"/>
            <a:ext cx="270866" cy="182219"/>
          </a:xfrm>
          <a:custGeom>
            <a:avLst/>
            <a:gdLst/>
            <a:ahLst/>
            <a:cxnLst/>
            <a:rect l="l" t="t" r="r" b="b"/>
            <a:pathLst>
              <a:path w="270866" h="182219">
                <a:moveTo>
                  <a:pt x="0" y="0"/>
                </a:moveTo>
                <a:lnTo>
                  <a:pt x="270866" y="0"/>
                </a:lnTo>
                <a:lnTo>
                  <a:pt x="270866" y="182218"/>
                </a:lnTo>
                <a:lnTo>
                  <a:pt x="0" y="18221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1"/>
          <p:cNvSpPr/>
          <p:nvPr/>
        </p:nvSpPr>
        <p:spPr>
          <a:xfrm>
            <a:off x="5769473" y="8418876"/>
            <a:ext cx="230674" cy="230674"/>
          </a:xfrm>
          <a:custGeom>
            <a:avLst/>
            <a:gdLst/>
            <a:ahLst/>
            <a:cxnLst/>
            <a:rect l="l" t="t" r="r" b="b"/>
            <a:pathLst>
              <a:path w="230674" h="230674">
                <a:moveTo>
                  <a:pt x="0" y="0"/>
                </a:moveTo>
                <a:lnTo>
                  <a:pt x="230674" y="0"/>
                </a:lnTo>
                <a:lnTo>
                  <a:pt x="230674" y="230675"/>
                </a:lnTo>
                <a:lnTo>
                  <a:pt x="0" y="23067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2" name="TextBox 42"/>
          <p:cNvSpPr txBox="1"/>
          <p:nvPr/>
        </p:nvSpPr>
        <p:spPr>
          <a:xfrm>
            <a:off x="5686838" y="7199815"/>
            <a:ext cx="1697288" cy="378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40"/>
              </a:lnSpc>
              <a:spcBef>
                <a:spcPct val="0"/>
              </a:spcBef>
            </a:pPr>
            <a:r>
              <a:rPr lang="en-US" sz="1100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195 Avenue Bahnini, Larache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6000147" y="8049306"/>
            <a:ext cx="1303606" cy="186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40"/>
              </a:lnSpc>
              <a:spcBef>
                <a:spcPct val="0"/>
              </a:spcBef>
            </a:pPr>
            <a:r>
              <a:rPr lang="en-US" sz="1100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(+212)0539916823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6020243" y="8414834"/>
            <a:ext cx="1283510" cy="186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40"/>
              </a:lnSpc>
              <a:spcBef>
                <a:spcPct val="0"/>
              </a:spcBef>
            </a:pPr>
            <a:r>
              <a:rPr lang="en-US" sz="1100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(+212)0539916823</a:t>
            </a:r>
          </a:p>
        </p:txBody>
      </p:sp>
      <p:sp>
        <p:nvSpPr>
          <p:cNvPr id="45" name="AutoShape 45"/>
          <p:cNvSpPr/>
          <p:nvPr/>
        </p:nvSpPr>
        <p:spPr>
          <a:xfrm flipH="1" flipV="1">
            <a:off x="1995553" y="6879277"/>
            <a:ext cx="0" cy="1965393"/>
          </a:xfrm>
          <a:prstGeom prst="line">
            <a:avLst/>
          </a:prstGeom>
          <a:ln w="95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6" name="AutoShape 46"/>
          <p:cNvSpPr/>
          <p:nvPr/>
        </p:nvSpPr>
        <p:spPr>
          <a:xfrm flipH="1" flipV="1">
            <a:off x="3788091" y="6879277"/>
            <a:ext cx="0" cy="1965393"/>
          </a:xfrm>
          <a:prstGeom prst="line">
            <a:avLst/>
          </a:prstGeom>
          <a:ln w="95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7" name="AutoShape 47"/>
          <p:cNvSpPr/>
          <p:nvPr/>
        </p:nvSpPr>
        <p:spPr>
          <a:xfrm flipH="1" flipV="1">
            <a:off x="5686838" y="6879277"/>
            <a:ext cx="0" cy="1965393"/>
          </a:xfrm>
          <a:prstGeom prst="line">
            <a:avLst/>
          </a:prstGeom>
          <a:ln w="95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435</Words>
  <Application>Microsoft Office PowerPoint</Application>
  <PresentationFormat>Personnalisé</PresentationFormat>
  <Paragraphs>60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2" baseType="lpstr">
      <vt:lpstr>Poppins Semi-Bold</vt:lpstr>
      <vt:lpstr>Poppins</vt:lpstr>
      <vt:lpstr>Poppins Medium</vt:lpstr>
      <vt:lpstr>Poppins Bold</vt:lpstr>
      <vt:lpstr>Arial</vt:lpstr>
      <vt:lpstr>Garet Bold</vt:lpstr>
      <vt:lpstr>Calibri</vt:lpstr>
      <vt:lpstr>Garet</vt:lpstr>
      <vt:lpstr>Office Theme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and Yellow Minimalist Business Company Newsletter</dc:title>
  <dc:creator>HP</dc:creator>
  <cp:lastModifiedBy>HP</cp:lastModifiedBy>
  <cp:revision>6</cp:revision>
  <dcterms:created xsi:type="dcterms:W3CDTF">2006-08-16T00:00:00Z</dcterms:created>
  <dcterms:modified xsi:type="dcterms:W3CDTF">2025-10-10T11:51:18Z</dcterms:modified>
  <dc:identifier>DAG1MiEPAjI</dc:identifier>
</cp:coreProperties>
</file>